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6" r:id="rId4"/>
    <p:sldId id="281" r:id="rId5"/>
    <p:sldId id="257" r:id="rId6"/>
    <p:sldId id="288" r:id="rId7"/>
    <p:sldId id="261" r:id="rId8"/>
    <p:sldId id="258" r:id="rId9"/>
    <p:sldId id="277" r:id="rId10"/>
    <p:sldId id="259" r:id="rId11"/>
    <p:sldId id="270" r:id="rId12"/>
    <p:sldId id="282" r:id="rId13"/>
    <p:sldId id="289" r:id="rId14"/>
    <p:sldId id="262" r:id="rId15"/>
    <p:sldId id="283" r:id="rId16"/>
    <p:sldId id="260" r:id="rId17"/>
    <p:sldId id="286" r:id="rId18"/>
    <p:sldId id="290" r:id="rId19"/>
    <p:sldId id="284" r:id="rId20"/>
    <p:sldId id="278" r:id="rId21"/>
    <p:sldId id="291" r:id="rId22"/>
    <p:sldId id="264" r:id="rId23"/>
    <p:sldId id="274" r:id="rId24"/>
    <p:sldId id="279" r:id="rId25"/>
    <p:sldId id="285" r:id="rId26"/>
    <p:sldId id="287" r:id="rId27"/>
    <p:sldId id="280" r:id="rId28"/>
    <p:sldId id="294" r:id="rId29"/>
    <p:sldId id="293" r:id="rId30"/>
    <p:sldId id="292" r:id="rId31"/>
    <p:sldId id="263" r:id="rId32"/>
    <p:sldId id="273" r:id="rId33"/>
    <p:sldId id="266" r:id="rId34"/>
    <p:sldId id="267" r:id="rId35"/>
    <p:sldId id="275" r:id="rId36"/>
    <p:sldId id="271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2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EEBEC9-046C-407A-88F6-074B8AEC61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D9F9FA-CB75-442D-8EE3-4C3899954E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EDDD53-27EE-490B-AC3C-3C87FB85B9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638802E-B033-4AFB-810B-3EE10FC57B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065E70-C6C1-47FC-98B5-FA6522A693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F2041-406E-43DE-A6A1-1F65469911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75798-2717-40B0-A2AC-6EBC219BA6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7F4EB2-66E1-4BF2-A793-8DA38C5D7E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E40C06-E601-4A87-96E5-45401CFFC2E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945825-206B-46EF-8302-75CFA29F05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9ED0F-32F4-474D-886E-0AAAACA7E0E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F62653-E402-43C3-BFA8-14766DCD9A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98ABB1F-B85C-4D6E-B89D-A8A23605A13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57224" y="3143248"/>
            <a:ext cx="7500990" cy="91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chemeClr val="bg1"/>
                </a:solidFill>
                <a:latin typeface="Arial Unicode MS" pitchFamily="34" charset="-128"/>
              </a:rPr>
              <a:t>Вклад </a:t>
            </a:r>
            <a:r>
              <a:rPr lang="ru-RU" b="1" dirty="0" smtClean="0">
                <a:solidFill>
                  <a:schemeClr val="bg1"/>
                </a:solidFill>
                <a:latin typeface="Arial Unicode MS" pitchFamily="34" charset="-128"/>
              </a:rPr>
              <a:t>советских учёных-физиков              в </a:t>
            </a:r>
            <a:r>
              <a:rPr lang="ru-RU" b="1" dirty="0">
                <a:solidFill>
                  <a:schemeClr val="bg1"/>
                </a:solidFill>
                <a:latin typeface="Arial Unicode MS" pitchFamily="34" charset="-128"/>
              </a:rPr>
              <a:t>Великую Победу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357158" y="5286388"/>
            <a:ext cx="46434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err="1" smtClean="0">
                <a:solidFill>
                  <a:schemeClr val="bg1"/>
                </a:solidFill>
              </a:rPr>
              <a:t>Сарахман</a:t>
            </a:r>
            <a:r>
              <a:rPr lang="ru-RU" b="1" dirty="0" smtClean="0">
                <a:solidFill>
                  <a:schemeClr val="bg1"/>
                </a:solidFill>
              </a:rPr>
              <a:t> И.Д.</a:t>
            </a:r>
          </a:p>
          <a:p>
            <a:pPr>
              <a:spcBef>
                <a:spcPct val="50000"/>
              </a:spcBef>
            </a:pPr>
            <a:r>
              <a:rPr lang="ru-RU" b="1" dirty="0">
                <a:solidFill>
                  <a:schemeClr val="bg1"/>
                </a:solidFill>
              </a:rPr>
              <a:t>у</a:t>
            </a:r>
            <a:r>
              <a:rPr lang="ru-RU" b="1" dirty="0" smtClean="0">
                <a:solidFill>
                  <a:schemeClr val="bg1"/>
                </a:solidFill>
              </a:rPr>
              <a:t>читель физики МБОУ СОШ №8 </a:t>
            </a:r>
          </a:p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chemeClr val="bg1"/>
                </a:solidFill>
              </a:rPr>
              <a:t>г.Моздока </a:t>
            </a:r>
            <a:r>
              <a:rPr lang="ru-RU" b="1" dirty="0" err="1" smtClean="0">
                <a:solidFill>
                  <a:schemeClr val="bg1"/>
                </a:solidFill>
              </a:rPr>
              <a:t>РСО-Алания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500034" y="857232"/>
            <a:ext cx="8286808" cy="2928958"/>
          </a:xfrm>
        </p:spPr>
        <p:txBody>
          <a:bodyPr/>
          <a:lstStyle/>
          <a:p>
            <a:r>
              <a:rPr lang="ru-RU" sz="7200" b="1" smtClean="0">
                <a:solidFill>
                  <a:srgbClr val="CC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Учёные-физики  </a:t>
            </a:r>
            <a:r>
              <a:rPr lang="ru-RU" sz="7200" b="1" dirty="0" smtClean="0">
                <a:solidFill>
                  <a:srgbClr val="CC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фронту</a:t>
            </a:r>
            <a:r>
              <a:rPr lang="ru-RU" sz="7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7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7200" b="1" i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500562" cy="2071702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Курчатов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Игорь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Васильевич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7173" name="Picture 5" descr="i?id=8322482&amp;tov=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57166"/>
            <a:ext cx="3916867" cy="5048264"/>
          </a:xfrm>
          <a:prstGeom prst="rect">
            <a:avLst/>
          </a:prstGeom>
          <a:noFill/>
        </p:spPr>
      </p:pic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0" y="2000240"/>
            <a:ext cx="7586722" cy="4525963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    выдающийся советский </a:t>
            </a:r>
            <a:endParaRPr lang="ru-RU" sz="2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    физик, </a:t>
            </a:r>
            <a:r>
              <a:rPr lang="ru-RU" sz="2800" b="1" dirty="0" smtClean="0">
                <a:solidFill>
                  <a:srgbClr val="FF0000"/>
                </a:solidFill>
              </a:rPr>
              <a:t>«отец» советской </a:t>
            </a:r>
            <a:endParaRPr lang="ru-RU" sz="2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    атомной бомбы</a:t>
            </a:r>
            <a:r>
              <a:rPr lang="ru-RU" sz="2800" b="1" dirty="0" smtClean="0">
                <a:solidFill>
                  <a:schemeClr val="bg1"/>
                </a:solidFill>
              </a:rPr>
              <a:t>. Академик, </a:t>
            </a:r>
            <a:endParaRPr lang="ru-RU" sz="2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    основатель и первый </a:t>
            </a:r>
            <a:endParaRPr lang="ru-RU" sz="2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    директор Института  атомной </a:t>
            </a:r>
            <a:endParaRPr lang="ru-RU" sz="2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    энергии с 1943 г. по 1960 г., </a:t>
            </a:r>
            <a:endParaRPr lang="ru-RU" sz="2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    главный научный руководитель атомной проблемы в СССР, один из основоположников использования ядерной энергии в мирных целях</a:t>
            </a:r>
            <a:r>
              <a:rPr lang="ru-RU" sz="2800" b="1" dirty="0" smtClean="0"/>
              <a:t>.</a:t>
            </a:r>
            <a:endParaRPr lang="ru-RU" sz="2800" dirty="0" smtClean="0"/>
          </a:p>
          <a:p>
            <a:pPr>
              <a:lnSpc>
                <a:spcPct val="150000"/>
              </a:lnSpc>
              <a:buFontTx/>
              <a:buNone/>
            </a:pPr>
            <a:endParaRPr lang="ru-RU" sz="2800" i="1" dirty="0">
              <a:solidFill>
                <a:schemeClr val="accent2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5" descr="Безымянный4.JPG"/>
          <p:cNvPicPr>
            <a:picLocks noChangeAspect="1"/>
          </p:cNvPicPr>
          <p:nvPr/>
        </p:nvPicPr>
        <p:blipFill>
          <a:blip r:embed="rId2"/>
          <a:srcRect l="8745" t="9863" r="11027" b="7945"/>
          <a:stretch>
            <a:fillRect/>
          </a:stretch>
        </p:blipFill>
        <p:spPr bwMode="auto">
          <a:xfrm>
            <a:off x="357158" y="357166"/>
            <a:ext cx="836271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ИРИНА\Desktop\Физики - фронту\124414510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8429684" cy="621508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714876" y="5715016"/>
            <a:ext cx="4141647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Эскадренный миноносец </a:t>
            </a:r>
          </a:p>
          <a:p>
            <a:pPr algn="ctr"/>
            <a:r>
              <a:rPr lang="ru-RU" sz="2400" b="1" dirty="0" smtClean="0"/>
              <a:t>«МАРАТ»</a:t>
            </a:r>
            <a:endParaRPr lang="ru-RU" sz="24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err="1" smtClean="0">
                <a:solidFill>
                  <a:srgbClr val="CC0000"/>
                </a:solidFill>
              </a:rPr>
              <a:t>Безобмоточный</a:t>
            </a:r>
            <a:r>
              <a:rPr lang="ru-RU" sz="4000" b="1" dirty="0" smtClean="0">
                <a:solidFill>
                  <a:srgbClr val="CC0000"/>
                </a:solidFill>
              </a:rPr>
              <a:t>  метод размагничивания кораблей</a:t>
            </a:r>
            <a:endParaRPr lang="ru-RU" sz="4000" b="1" dirty="0">
              <a:solidFill>
                <a:srgbClr val="CC0000"/>
              </a:solidFill>
            </a:endParaRPr>
          </a:p>
        </p:txBody>
      </p:sp>
      <p:pic>
        <p:nvPicPr>
          <p:cNvPr id="4" name="Содержимое 6" descr="Имянный4.bmp"/>
          <p:cNvPicPr>
            <a:picLocks noChangeAspect="1"/>
          </p:cNvPicPr>
          <p:nvPr/>
        </p:nvPicPr>
        <p:blipFill>
          <a:blip r:embed="rId2"/>
          <a:srcRect l="6099" r="1743"/>
          <a:stretch>
            <a:fillRect/>
          </a:stretch>
        </p:blipFill>
        <p:spPr bwMode="auto">
          <a:xfrm>
            <a:off x="357158" y="1500174"/>
            <a:ext cx="842968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214554"/>
            <a:ext cx="8229600" cy="1143000"/>
          </a:xfrm>
        </p:spPr>
        <p:txBody>
          <a:bodyPr/>
          <a:lstStyle/>
          <a:p>
            <a:r>
              <a:rPr lang="ru-RU" sz="6600" b="1" dirty="0" smtClean="0">
                <a:solidFill>
                  <a:srgbClr val="CC0000"/>
                </a:solidFill>
              </a:rPr>
              <a:t>В небе фронтовом</a:t>
            </a:r>
            <a:endParaRPr lang="ru-RU" sz="6600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143404" cy="3429000"/>
          </a:xfrm>
        </p:spPr>
        <p:txBody>
          <a:bodyPr/>
          <a:lstStyle/>
          <a:p>
            <a:r>
              <a:rPr lang="ru-RU" sz="4000" b="1" dirty="0">
                <a:solidFill>
                  <a:srgbClr val="CC0000"/>
                </a:solidFill>
              </a:rPr>
              <a:t>Семён</a:t>
            </a:r>
            <a:r>
              <a:rPr lang="ru-RU" sz="4000" dirty="0">
                <a:solidFill>
                  <a:srgbClr val="CC0000"/>
                </a:solidFill>
              </a:rPr>
              <a:t> </a:t>
            </a:r>
            <a:r>
              <a:rPr lang="ru-RU" sz="4000" dirty="0" smtClean="0">
                <a:solidFill>
                  <a:srgbClr val="CC0000"/>
                </a:solidFill>
              </a:rPr>
              <a:t/>
            </a:r>
            <a:br>
              <a:rPr lang="ru-RU" sz="4000" dirty="0" smtClean="0">
                <a:solidFill>
                  <a:srgbClr val="CC0000"/>
                </a:solidFill>
              </a:rPr>
            </a:br>
            <a:r>
              <a:rPr lang="ru-RU" sz="4000" b="1" dirty="0" smtClean="0">
                <a:solidFill>
                  <a:srgbClr val="CC0000"/>
                </a:solidFill>
              </a:rPr>
              <a:t>Алексеевич</a:t>
            </a:r>
            <a:r>
              <a:rPr lang="ru-RU" sz="4000" dirty="0" smtClean="0">
                <a:solidFill>
                  <a:srgbClr val="CC0000"/>
                </a:solidFill>
              </a:rPr>
              <a:t> </a:t>
            </a:r>
            <a:r>
              <a:rPr lang="ru-RU" sz="4000" dirty="0">
                <a:solidFill>
                  <a:srgbClr val="CC0000"/>
                </a:solidFill>
              </a:rPr>
              <a:t/>
            </a:r>
            <a:br>
              <a:rPr lang="ru-RU" sz="4000" dirty="0">
                <a:solidFill>
                  <a:srgbClr val="CC0000"/>
                </a:solidFill>
              </a:rPr>
            </a:br>
            <a:r>
              <a:rPr lang="ru-RU" sz="4000" b="1" dirty="0">
                <a:solidFill>
                  <a:srgbClr val="CC0000"/>
                </a:solidFill>
              </a:rPr>
              <a:t>Лавочкин</a:t>
            </a:r>
            <a:r>
              <a:rPr lang="ru-RU" sz="4000" dirty="0">
                <a:solidFill>
                  <a:srgbClr val="CC0000"/>
                </a:solidFill>
              </a:rPr>
              <a:t> </a:t>
            </a:r>
            <a:r>
              <a:rPr lang="ru-RU" sz="4000" dirty="0" smtClean="0">
                <a:solidFill>
                  <a:srgbClr val="CC0000"/>
                </a:solidFill>
              </a:rPr>
              <a:t/>
            </a:r>
            <a:br>
              <a:rPr lang="ru-RU" sz="4000" dirty="0" smtClean="0">
                <a:solidFill>
                  <a:srgbClr val="CC0000"/>
                </a:solidFill>
              </a:rPr>
            </a:br>
            <a:r>
              <a:rPr lang="ru-RU" sz="4000" dirty="0" smtClean="0">
                <a:solidFill>
                  <a:srgbClr val="CC0000"/>
                </a:solidFill>
              </a:rPr>
              <a:t/>
            </a:r>
            <a:br>
              <a:rPr lang="ru-RU" sz="4000" dirty="0" smtClean="0">
                <a:solidFill>
                  <a:srgbClr val="CC0000"/>
                </a:solidFill>
              </a:rPr>
            </a:b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3857620" y="285728"/>
            <a:ext cx="5286380" cy="657227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i="1" dirty="0">
                <a:solidFill>
                  <a:schemeClr val="accent2"/>
                </a:solidFill>
                <a:latin typeface="Bookman Old Style" pitchFamily="18" charset="0"/>
              </a:rPr>
              <a:t>                   </a:t>
            </a:r>
            <a:endParaRPr lang="ru-RU" sz="2400" i="1" dirty="0" smtClean="0">
              <a:solidFill>
                <a:schemeClr val="accent2"/>
              </a:solidFill>
              <a:latin typeface="Bookman Old Style" pitchFamily="18" charset="0"/>
            </a:endParaRPr>
          </a:p>
          <a:p>
            <a:pPr algn="r">
              <a:lnSpc>
                <a:spcPct val="80000"/>
              </a:lnSpc>
              <a:buFontTx/>
              <a:buNone/>
            </a:pPr>
            <a:r>
              <a:rPr lang="ru-RU" sz="2400" b="1" i="1" dirty="0" smtClean="0">
                <a:solidFill>
                  <a:schemeClr val="accent2"/>
                </a:solidFill>
                <a:latin typeface="Bookman Old Style" pitchFamily="18" charset="0"/>
              </a:rPr>
              <a:t>   Советский авиаконструктор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i="1" dirty="0" smtClean="0">
                <a:solidFill>
                  <a:schemeClr val="accent2"/>
                </a:solidFill>
                <a:latin typeface="Bookman Old Style" pitchFamily="18" charset="0"/>
              </a:rPr>
              <a:t>   </a:t>
            </a:r>
            <a:r>
              <a:rPr lang="ru-RU" sz="2400" b="1" i="1" dirty="0" smtClean="0">
                <a:solidFill>
                  <a:schemeClr val="bg1"/>
                </a:solidFill>
                <a:latin typeface="Bookman Old Style" pitchFamily="18" charset="0"/>
              </a:rPr>
              <a:t>"Я </a:t>
            </a:r>
            <a:r>
              <a:rPr lang="ru-RU" sz="2400" b="1" i="1" dirty="0">
                <a:solidFill>
                  <a:schemeClr val="bg1"/>
                </a:solidFill>
                <a:latin typeface="Bookman Old Style" pitchFamily="18" charset="0"/>
              </a:rPr>
              <a:t>не вижу моего врага </a:t>
            </a:r>
            <a:r>
              <a:rPr lang="ru-RU" sz="2400" b="1" i="1" dirty="0" smtClean="0">
                <a:solidFill>
                  <a:schemeClr val="bg1"/>
                </a:solidFill>
                <a:latin typeface="Bookman Old Style" pitchFamily="18" charset="0"/>
              </a:rPr>
              <a:t>– немца-конструктора, который </a:t>
            </a:r>
            <a:r>
              <a:rPr lang="ru-RU" sz="2400" b="1" i="1" dirty="0">
                <a:solidFill>
                  <a:schemeClr val="bg1"/>
                </a:solidFill>
                <a:latin typeface="Bookman Old Style" pitchFamily="18" charset="0"/>
              </a:rPr>
              <a:t>сидит над </a:t>
            </a:r>
            <a:r>
              <a:rPr lang="ru-RU" sz="2400" b="1" i="1" dirty="0" smtClean="0">
                <a:solidFill>
                  <a:schemeClr val="bg1"/>
                </a:solidFill>
                <a:latin typeface="Bookman Old Style" pitchFamily="18" charset="0"/>
              </a:rPr>
              <a:t>своими </a:t>
            </a:r>
            <a:r>
              <a:rPr lang="ru-RU" sz="2400" b="1" i="1" dirty="0">
                <a:solidFill>
                  <a:schemeClr val="bg1"/>
                </a:solidFill>
                <a:latin typeface="Bookman Old Style" pitchFamily="18" charset="0"/>
              </a:rPr>
              <a:t>чертежами... в глубоком </a:t>
            </a:r>
            <a:r>
              <a:rPr lang="ru-RU" sz="2400" b="1" i="1" dirty="0" smtClean="0">
                <a:solidFill>
                  <a:schemeClr val="bg1"/>
                </a:solidFill>
                <a:latin typeface="Bookman Old Style" pitchFamily="18" charset="0"/>
              </a:rPr>
              <a:t>убежище</a:t>
            </a:r>
            <a:r>
              <a:rPr lang="ru-RU" sz="2400" b="1" i="1" dirty="0">
                <a:solidFill>
                  <a:schemeClr val="bg1"/>
                </a:solidFill>
                <a:latin typeface="Bookman Old Style" pitchFamily="18" charset="0"/>
              </a:rPr>
              <a:t>. Но, не видя его, я воюю с </a:t>
            </a:r>
            <a:r>
              <a:rPr lang="ru-RU" sz="2400" b="1" i="1" dirty="0" smtClean="0">
                <a:solidFill>
                  <a:schemeClr val="bg1"/>
                </a:solidFill>
                <a:latin typeface="Bookman Old Style" pitchFamily="18" charset="0"/>
              </a:rPr>
              <a:t>ним</a:t>
            </a:r>
            <a:r>
              <a:rPr lang="ru-RU" sz="2400" b="1" i="1" dirty="0">
                <a:solidFill>
                  <a:schemeClr val="bg1"/>
                </a:solidFill>
                <a:latin typeface="Bookman Old Style" pitchFamily="18" charset="0"/>
              </a:rPr>
              <a:t>. Я знаю, что бы там ни </a:t>
            </a:r>
            <a:r>
              <a:rPr lang="ru-RU" sz="2400" b="1" i="1" dirty="0" smtClean="0">
                <a:solidFill>
                  <a:schemeClr val="bg1"/>
                </a:solidFill>
                <a:latin typeface="Bookman Old Style" pitchFamily="18" charset="0"/>
              </a:rPr>
              <a:t>придумал немец</a:t>
            </a:r>
            <a:r>
              <a:rPr lang="ru-RU" sz="2400" b="1" i="1" dirty="0">
                <a:solidFill>
                  <a:schemeClr val="bg1"/>
                </a:solidFill>
                <a:latin typeface="Bookman Old Style" pitchFamily="18" charset="0"/>
              </a:rPr>
              <a:t>, я обязан придумать лучше. Я </a:t>
            </a:r>
            <a:r>
              <a:rPr lang="ru-RU" sz="2400" b="1" i="1" dirty="0" smtClean="0">
                <a:solidFill>
                  <a:schemeClr val="bg1"/>
                </a:solidFill>
                <a:latin typeface="Bookman Old Style" pitchFamily="18" charset="0"/>
              </a:rPr>
              <a:t>собираю </a:t>
            </a:r>
            <a:r>
              <a:rPr lang="ru-RU" sz="2400" b="1" i="1" dirty="0">
                <a:solidFill>
                  <a:schemeClr val="bg1"/>
                </a:solidFill>
                <a:latin typeface="Bookman Old Style" pitchFamily="18" charset="0"/>
              </a:rPr>
              <a:t>всю мою волю и фантазию, ... </a:t>
            </a:r>
            <a:r>
              <a:rPr lang="ru-RU" sz="2400" b="1" i="1" dirty="0" smtClean="0">
                <a:solidFill>
                  <a:schemeClr val="bg1"/>
                </a:solidFill>
                <a:latin typeface="Bookman Old Style" pitchFamily="18" charset="0"/>
              </a:rPr>
              <a:t>все </a:t>
            </a:r>
            <a:r>
              <a:rPr lang="ru-RU" sz="2400" b="1" i="1" dirty="0">
                <a:solidFill>
                  <a:schemeClr val="bg1"/>
                </a:solidFill>
                <a:latin typeface="Bookman Old Style" pitchFamily="18" charset="0"/>
              </a:rPr>
              <a:t>мои знания и опыт ..., чтобы </a:t>
            </a:r>
            <a:r>
              <a:rPr lang="ru-RU" sz="2400" b="1" i="1" dirty="0" smtClean="0">
                <a:solidFill>
                  <a:schemeClr val="bg1"/>
                </a:solidFill>
                <a:latin typeface="Bookman Old Style" pitchFamily="18" charset="0"/>
              </a:rPr>
              <a:t>в </a:t>
            </a:r>
            <a:r>
              <a:rPr lang="ru-RU" sz="2400" b="1" i="1" dirty="0">
                <a:solidFill>
                  <a:schemeClr val="bg1"/>
                </a:solidFill>
                <a:latin typeface="Bookman Old Style" pitchFamily="18" charset="0"/>
              </a:rPr>
              <a:t>день, когда </a:t>
            </a:r>
            <a:r>
              <a:rPr lang="ru-RU" sz="2400" b="1" i="1" dirty="0" smtClean="0">
                <a:solidFill>
                  <a:schemeClr val="bg1"/>
                </a:solidFill>
                <a:latin typeface="Bookman Old Style" pitchFamily="18" charset="0"/>
              </a:rPr>
              <a:t>два новых </a:t>
            </a:r>
            <a:r>
              <a:rPr lang="ru-RU" sz="2400" b="1" i="1" dirty="0">
                <a:solidFill>
                  <a:schemeClr val="bg1"/>
                </a:solidFill>
                <a:latin typeface="Bookman Old Style" pitchFamily="18" charset="0"/>
              </a:rPr>
              <a:t>самолета - наш и </a:t>
            </a:r>
            <a:r>
              <a:rPr lang="ru-RU" sz="2400" b="1" i="1" dirty="0" smtClean="0">
                <a:solidFill>
                  <a:schemeClr val="bg1"/>
                </a:solidFill>
                <a:latin typeface="Bookman Old Style" pitchFamily="18" charset="0"/>
              </a:rPr>
              <a:t>вражеский </a:t>
            </a:r>
            <a:r>
              <a:rPr lang="ru-RU" sz="2400" b="1" i="1" dirty="0">
                <a:solidFill>
                  <a:schemeClr val="bg1"/>
                </a:solidFill>
                <a:latin typeface="Bookman Old Style" pitchFamily="18" charset="0"/>
              </a:rPr>
              <a:t>- столкнулись в военном небе</a:t>
            </a:r>
            <a:r>
              <a:rPr lang="ru-RU" sz="2400" b="1" i="1" dirty="0" smtClean="0">
                <a:solidFill>
                  <a:schemeClr val="bg1"/>
                </a:solidFill>
                <a:latin typeface="Bookman Old Style" pitchFamily="18" charset="0"/>
              </a:rPr>
              <a:t>, </a:t>
            </a:r>
            <a:r>
              <a:rPr lang="ru-RU" sz="2400" b="1" i="1" dirty="0">
                <a:solidFill>
                  <a:schemeClr val="bg1"/>
                </a:solidFill>
                <a:latin typeface="Bookman Old Style" pitchFamily="18" charset="0"/>
              </a:rPr>
              <a:t>наш оказался победителем" </a:t>
            </a:r>
          </a:p>
        </p:txBody>
      </p:sp>
      <p:pic>
        <p:nvPicPr>
          <p:cNvPr id="3074" name="Picture 2" descr="C:\Users\ИРИНА\Desktop\Физики - фронту\лавочки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71678"/>
            <a:ext cx="3714955" cy="435771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>
                <a:solidFill>
                  <a:srgbClr val="CC0000"/>
                </a:solidFill>
              </a:rPr>
              <a:t>ЛА-5</a:t>
            </a:r>
            <a:endParaRPr lang="ru-RU" b="1" dirty="0">
              <a:solidFill>
                <a:srgbClr val="CC0000"/>
              </a:solidFill>
            </a:endParaRPr>
          </a:p>
        </p:txBody>
      </p:sp>
      <p:pic>
        <p:nvPicPr>
          <p:cNvPr id="1026" name="Picture 2" descr="C:\Users\ИРИНА\Desktop\Физики - фронту\ла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8671514" cy="4786346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t="11607"/>
          <a:stretch>
            <a:fillRect/>
          </a:stretch>
        </p:blipFill>
        <p:spPr bwMode="auto">
          <a:xfrm>
            <a:off x="357158" y="1071546"/>
            <a:ext cx="8501122" cy="5217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Users\ИРИНА\Desktop\La_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071546"/>
            <a:ext cx="8572560" cy="53578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85728"/>
            <a:ext cx="4400552" cy="1939916"/>
          </a:xfrm>
        </p:spPr>
        <p:txBody>
          <a:bodyPr/>
          <a:lstStyle/>
          <a:p>
            <a:r>
              <a:rPr lang="ru-RU" sz="4000" b="1" dirty="0" smtClean="0">
                <a:solidFill>
                  <a:srgbClr val="CC0000"/>
                </a:solidFill>
              </a:rPr>
              <a:t>Мстислав</a:t>
            </a:r>
            <a:r>
              <a:rPr lang="ru-RU" sz="4000" dirty="0" smtClean="0">
                <a:solidFill>
                  <a:srgbClr val="CC0000"/>
                </a:solidFill>
              </a:rPr>
              <a:t> </a:t>
            </a:r>
            <a:br>
              <a:rPr lang="ru-RU" sz="4000" dirty="0" smtClean="0">
                <a:solidFill>
                  <a:srgbClr val="CC0000"/>
                </a:solidFill>
              </a:rPr>
            </a:br>
            <a:r>
              <a:rPr lang="ru-RU" sz="4000" b="1" dirty="0" smtClean="0">
                <a:solidFill>
                  <a:srgbClr val="CC0000"/>
                </a:solidFill>
              </a:rPr>
              <a:t>Всеволодович</a:t>
            </a:r>
            <a:r>
              <a:rPr lang="ru-RU" sz="4000" dirty="0" smtClean="0">
                <a:solidFill>
                  <a:srgbClr val="CC0000"/>
                </a:solidFill>
              </a:rPr>
              <a:t> </a:t>
            </a:r>
            <a:br>
              <a:rPr lang="ru-RU" sz="4000" dirty="0" smtClean="0">
                <a:solidFill>
                  <a:srgbClr val="CC0000"/>
                </a:solidFill>
              </a:rPr>
            </a:br>
            <a:r>
              <a:rPr lang="ru-RU" sz="4000" b="1" dirty="0" smtClean="0">
                <a:solidFill>
                  <a:srgbClr val="CC0000"/>
                </a:solidFill>
              </a:rPr>
              <a:t>Келдыш</a:t>
            </a:r>
            <a:endParaRPr lang="ru-RU" sz="4000" b="1" dirty="0">
              <a:solidFill>
                <a:srgbClr val="CC0000"/>
              </a:solidFill>
            </a:endParaRPr>
          </a:p>
        </p:txBody>
      </p:sp>
      <p:pic>
        <p:nvPicPr>
          <p:cNvPr id="2050" name="Picture 2" descr="C:\Users\ИРИНА\Desktop\Физики - фронту\келдыш3.jpg"/>
          <p:cNvPicPr>
            <a:picLocks noChangeAspect="1" noChangeArrowheads="1"/>
          </p:cNvPicPr>
          <p:nvPr/>
        </p:nvPicPr>
        <p:blipFill>
          <a:blip r:embed="rId2"/>
          <a:srcRect l="6573" r="9860"/>
          <a:stretch>
            <a:fillRect/>
          </a:stretch>
        </p:blipFill>
        <p:spPr bwMode="auto">
          <a:xfrm>
            <a:off x="4572000" y="357166"/>
            <a:ext cx="4304371" cy="5341244"/>
          </a:xfrm>
          <a:prstGeom prst="rect">
            <a:avLst/>
          </a:prstGeom>
          <a:noFill/>
        </p:spPr>
      </p:pic>
      <p:pic>
        <p:nvPicPr>
          <p:cNvPr id="6" name="Рисунок 3" descr="ии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496"/>
            <a:ext cx="5429288" cy="366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2900354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C0000"/>
                </a:solidFill>
              </a:rPr>
              <a:t>РУС-2</a:t>
            </a:r>
            <a:endParaRPr lang="ru-RU" b="1" dirty="0">
              <a:solidFill>
                <a:srgbClr val="CC0000"/>
              </a:solidFill>
            </a:endParaRPr>
          </a:p>
        </p:txBody>
      </p:sp>
      <p:pic>
        <p:nvPicPr>
          <p:cNvPr id="1026" name="Picture 2" descr="C:\Users\ИРИНА\Desktop\Физики - фронту\gaz-aaa_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507293"/>
            <a:ext cx="3957663" cy="602446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64473" y="880679"/>
            <a:ext cx="4572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  РУС-2 «Редут». Первый серийный импульсный радиолокатор в СССР.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  Выпускался серийно     1941 года. 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  Самый массовый радиолокатор советского производства 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во Второй мировой войне. 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   В 1941-1945 годах произведено 607 штук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4797436"/>
          </a:xfrm>
        </p:spPr>
        <p:txBody>
          <a:bodyPr/>
          <a:lstStyle/>
          <a:p>
            <a:r>
              <a:rPr lang="ru-RU" sz="5400" b="1" dirty="0" smtClean="0">
                <a:solidFill>
                  <a:srgbClr val="CC0000"/>
                </a:solidFill>
              </a:rPr>
              <a:t>Броня крепка </a:t>
            </a:r>
            <a:br>
              <a:rPr lang="ru-RU" sz="5400" b="1" dirty="0" smtClean="0">
                <a:solidFill>
                  <a:srgbClr val="CC0000"/>
                </a:solidFill>
              </a:rPr>
            </a:br>
            <a:r>
              <a:rPr lang="ru-RU" sz="5400" b="1" dirty="0" smtClean="0">
                <a:solidFill>
                  <a:srgbClr val="CC0000"/>
                </a:solidFill>
              </a:rPr>
              <a:t>и танки наши быстры</a:t>
            </a:r>
            <a:endParaRPr lang="ru-RU" sz="5400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dirty="0" smtClean="0">
                <a:solidFill>
                  <a:srgbClr val="CC0000"/>
                </a:solidFill>
              </a:rPr>
              <a:t>Т-34</a:t>
            </a:r>
            <a:endParaRPr lang="ru-RU" sz="6600" b="1" dirty="0">
              <a:solidFill>
                <a:srgbClr val="CC0000"/>
              </a:solidFill>
            </a:endParaRPr>
          </a:p>
        </p:txBody>
      </p:sp>
      <p:pic>
        <p:nvPicPr>
          <p:cNvPr id="4" name="Picture 3" descr="C:\Users\ИРИНА\Desktop\Физики - фронту\т-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14488"/>
            <a:ext cx="8495390" cy="435415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ПОИСК\МОЗДОК\История- МОЗДОКА\Набор Открыток\002.jpg"/>
          <p:cNvPicPr>
            <a:picLocks noChangeAspect="1" noChangeArrowheads="1"/>
          </p:cNvPicPr>
          <p:nvPr/>
        </p:nvPicPr>
        <p:blipFill>
          <a:blip r:embed="rId2"/>
          <a:srcRect t="5624" b="18748"/>
          <a:stretch>
            <a:fillRect/>
          </a:stretch>
        </p:blipFill>
        <p:spPr bwMode="auto">
          <a:xfrm>
            <a:off x="285720" y="357166"/>
            <a:ext cx="8429684" cy="6201395"/>
          </a:xfrm>
          <a:prstGeom prst="rect">
            <a:avLst/>
          </a:prstGeom>
          <a:noFill/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28596" y="2000240"/>
            <a:ext cx="828680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“Идёт война народная,    </a:t>
            </a:r>
          </a:p>
          <a:p>
            <a:pPr algn="ctr">
              <a:defRPr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    священная война…”</a:t>
            </a:r>
            <a:endParaRPr lang="ru-RU" sz="4800" dirty="0" smtClean="0">
              <a:solidFill>
                <a:srgbClr val="FF0000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ru-RU" sz="46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endParaRPr kumimoji="0" lang="ru-RU" sz="4600" b="1" i="1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071538" y="5500702"/>
            <a:ext cx="7500990" cy="914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8"/>
                <a:ea typeface="+mn-ea"/>
                <a:cs typeface="+mn-cs"/>
              </a:rPr>
              <a:t>22 июня 1941 года началась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8"/>
                <a:ea typeface="+mn-ea"/>
                <a:cs typeface="+mn-cs"/>
              </a:rPr>
              <a:t>Великая Отечественная война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itchFamily="34" charset="-128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000496" cy="6572272"/>
          </a:xfrm>
        </p:spPr>
        <p:txBody>
          <a:bodyPr/>
          <a:lstStyle/>
          <a:p>
            <a:r>
              <a:rPr lang="ru-RU" sz="6000" b="1" dirty="0" smtClean="0">
                <a:solidFill>
                  <a:srgbClr val="CC0000"/>
                </a:solidFill>
              </a:rPr>
              <a:t>Кошкин</a:t>
            </a:r>
            <a:br>
              <a:rPr lang="ru-RU" sz="6000" b="1" dirty="0" smtClean="0">
                <a:solidFill>
                  <a:srgbClr val="CC0000"/>
                </a:solidFill>
              </a:rPr>
            </a:br>
            <a:r>
              <a:rPr lang="ru-RU" sz="6000" b="1" dirty="0" smtClean="0">
                <a:solidFill>
                  <a:srgbClr val="CC0000"/>
                </a:solidFill>
              </a:rPr>
              <a:t>Михаил </a:t>
            </a:r>
            <a:br>
              <a:rPr lang="ru-RU" sz="6000" b="1" dirty="0" smtClean="0">
                <a:solidFill>
                  <a:srgbClr val="CC0000"/>
                </a:solidFill>
              </a:rPr>
            </a:br>
            <a:r>
              <a:rPr lang="ru-RU" sz="6000" b="1" dirty="0" smtClean="0">
                <a:solidFill>
                  <a:srgbClr val="CC0000"/>
                </a:solidFill>
              </a:rPr>
              <a:t>Ильич</a:t>
            </a:r>
            <a:r>
              <a:rPr lang="ru-RU" b="1" dirty="0" smtClean="0">
                <a:solidFill>
                  <a:srgbClr val="CC0000"/>
                </a:solidFill>
              </a:rPr>
              <a:t/>
            </a:r>
            <a:br>
              <a:rPr lang="ru-RU" b="1" dirty="0" smtClean="0">
                <a:solidFill>
                  <a:srgbClr val="CC0000"/>
                </a:solidFill>
              </a:rPr>
            </a:br>
            <a:r>
              <a:rPr lang="ru-RU" b="1" dirty="0" smtClean="0">
                <a:solidFill>
                  <a:srgbClr val="CC0000"/>
                </a:solidFill>
              </a:rPr>
              <a:t/>
            </a:r>
            <a:br>
              <a:rPr lang="ru-RU" b="1" dirty="0" smtClean="0">
                <a:solidFill>
                  <a:srgbClr val="CC0000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конструктор советских танков</a:t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А-20, А-32, Т-34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8194" name="Picture 2" descr="C:\Users\ИРИНА\Desktop\Физики - фронту\кошкин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9853" y="357166"/>
            <a:ext cx="4951657" cy="571503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714488"/>
            <a:ext cx="8229600" cy="1143000"/>
          </a:xfrm>
        </p:spPr>
        <p:txBody>
          <a:bodyPr/>
          <a:lstStyle/>
          <a:p>
            <a:r>
              <a:rPr lang="ru-RU" sz="7200" b="1" dirty="0" smtClean="0">
                <a:solidFill>
                  <a:srgbClr val="CC0000"/>
                </a:solidFill>
              </a:rPr>
              <a:t>Новое оружие</a:t>
            </a:r>
            <a:endParaRPr lang="ru-RU" sz="7200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ИРИНА\Desktop\Физики - фронту\ae5th56.jpg"/>
          <p:cNvPicPr>
            <a:picLocks noChangeAspect="1" noChangeArrowheads="1"/>
          </p:cNvPicPr>
          <p:nvPr/>
        </p:nvPicPr>
        <p:blipFill>
          <a:blip r:embed="rId2"/>
          <a:srcRect t="9213" b="18425"/>
          <a:stretch>
            <a:fillRect/>
          </a:stretch>
        </p:blipFill>
        <p:spPr bwMode="auto">
          <a:xfrm>
            <a:off x="357158" y="258986"/>
            <a:ext cx="8501122" cy="6151804"/>
          </a:xfrm>
          <a:prstGeom prst="rect">
            <a:avLst/>
          </a:prstGeom>
          <a:noFill/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algn="l"/>
            <a:r>
              <a:rPr lang="ru-RU" b="1" dirty="0">
                <a:solidFill>
                  <a:srgbClr val="FF0000"/>
                </a:solidFill>
                <a:latin typeface="Bookman Old Style" pitchFamily="18" charset="0"/>
              </a:rPr>
              <a:t>   </a:t>
            </a: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«КАТЮША» БМ-13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>
                <a:solidFill>
                  <a:srgbClr val="FFFF00"/>
                </a:solidFill>
                <a:latin typeface="Bookman Old Style" pitchFamily="18" charset="0"/>
              </a:rPr>
              <a:t>Н.И. </a:t>
            </a:r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>Тихомиров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>В.А</a:t>
            </a:r>
            <a:r>
              <a:rPr lang="ru-RU" b="1" dirty="0">
                <a:solidFill>
                  <a:srgbClr val="FFFF00"/>
                </a:solidFill>
                <a:latin typeface="Bookman Old Style" pitchFamily="18" charset="0"/>
              </a:rPr>
              <a:t>. Артемьев </a:t>
            </a:r>
            <a:endParaRPr lang="ru-RU" b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>Б.С</a:t>
            </a:r>
            <a:r>
              <a:rPr lang="ru-RU" b="1" dirty="0">
                <a:solidFill>
                  <a:srgbClr val="FFFF00"/>
                </a:solidFill>
                <a:latin typeface="Bookman Old Style" pitchFamily="18" charset="0"/>
              </a:rPr>
              <a:t>. Петропавловский </a:t>
            </a:r>
            <a:endParaRPr lang="ru-RU" b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>Г.Э</a:t>
            </a:r>
            <a:r>
              <a:rPr lang="ru-RU" b="1" dirty="0">
                <a:solidFill>
                  <a:srgbClr val="FFFF00"/>
                </a:solidFill>
                <a:latin typeface="Bookman Old Style" pitchFamily="18" charset="0"/>
              </a:rPr>
              <a:t>. </a:t>
            </a:r>
            <a:r>
              <a:rPr lang="ru-RU" b="1" dirty="0" err="1" smtClean="0">
                <a:solidFill>
                  <a:srgbClr val="FFFF00"/>
                </a:solidFill>
                <a:latin typeface="Bookman Old Style" pitchFamily="18" charset="0"/>
              </a:rPr>
              <a:t>Лангемак</a:t>
            </a:r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>И.Т</a:t>
            </a:r>
            <a:r>
              <a:rPr lang="ru-RU" b="1" dirty="0">
                <a:solidFill>
                  <a:srgbClr val="FFFF00"/>
                </a:solidFill>
                <a:latin typeface="Bookman Old Style" pitchFamily="18" charset="0"/>
              </a:rPr>
              <a:t>. Клейменов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Рисунок 2" descr="180px-BM_13_TBiU_7.jpg"/>
          <p:cNvPicPr>
            <a:picLocks noGrp="1" noChangeAspect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429124" y="285728"/>
            <a:ext cx="4394203" cy="6228562"/>
          </a:xfrm>
          <a:noFill/>
          <a:ln/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57158" y="357167"/>
            <a:ext cx="4929222" cy="732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35000"/>
              </a:spcBef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Представляла собой ферму из 16 направляющих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                       (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8 балок), на которой располагались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132-мм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реактивные снаряды массой 42,5кг.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Она  </a:t>
            </a:r>
            <a:r>
              <a:rPr lang="ru-RU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монтировалась      на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трехосном грузовом автомобиле ЗИС-6.</a:t>
            </a:r>
            <a:b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За несколько секунд установка выпускала                     16 мощных снарядов                        (с каждой балки по 2 снаряда: один шел сверху, другой – снизу).</a:t>
            </a:r>
          </a:p>
          <a:p>
            <a:pPr>
              <a:spcBef>
                <a:spcPct val="50000"/>
              </a:spcBef>
            </a:pPr>
            <a:endParaRPr lang="ru-RU" sz="2400" dirty="0" smtClean="0">
              <a:latin typeface="Bookman Old Style" pitchFamily="18" charset="0"/>
            </a:endParaRPr>
          </a:p>
          <a:p>
            <a:pPr>
              <a:spcBef>
                <a:spcPct val="35000"/>
              </a:spcBef>
            </a:pP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ИРИНА\Desktop\Физики - фронту\дегтярё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214810" y="357166"/>
            <a:ext cx="4500594" cy="6117134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5357818" cy="607223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CC0000"/>
                </a:solidFill>
              </a:rPr>
              <a:t>Дегтярёв</a:t>
            </a:r>
            <a:br>
              <a:rPr lang="ru-RU" sz="4000" b="1" dirty="0" smtClean="0">
                <a:solidFill>
                  <a:srgbClr val="CC0000"/>
                </a:solidFill>
              </a:rPr>
            </a:br>
            <a:r>
              <a:rPr lang="ru-RU" sz="4000" b="1" dirty="0" smtClean="0">
                <a:solidFill>
                  <a:srgbClr val="CC0000"/>
                </a:solidFill>
              </a:rPr>
              <a:t>Василий</a:t>
            </a:r>
            <a:br>
              <a:rPr lang="ru-RU" sz="4000" b="1" dirty="0" smtClean="0">
                <a:solidFill>
                  <a:srgbClr val="CC0000"/>
                </a:solidFill>
              </a:rPr>
            </a:br>
            <a:r>
              <a:rPr lang="ru-RU" sz="4000" b="1" dirty="0" smtClean="0">
                <a:solidFill>
                  <a:srgbClr val="CC0000"/>
                </a:solidFill>
              </a:rPr>
              <a:t>Алексеевич</a:t>
            </a:r>
            <a:br>
              <a:rPr lang="ru-RU" sz="4000" b="1" dirty="0" smtClean="0">
                <a:solidFill>
                  <a:srgbClr val="CC0000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доктор технических наук, Герой Социалистического Труда,  лауреат четырех Государственных премий СССР, награжден тремя орденами Ленина, орденами Суворова I и II степени, Трудового 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Красного Знамени, 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Красной Звезды. 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ПОИСК\МОЗДОК\23.jpg"/>
          <p:cNvPicPr>
            <a:picLocks noChangeAspect="1" noChangeArrowheads="1"/>
          </p:cNvPicPr>
          <p:nvPr/>
        </p:nvPicPr>
        <p:blipFill>
          <a:blip r:embed="rId2"/>
          <a:srcRect t="16089"/>
          <a:stretch>
            <a:fillRect/>
          </a:stretch>
        </p:blipFill>
        <p:spPr bwMode="auto">
          <a:xfrm>
            <a:off x="428596" y="986304"/>
            <a:ext cx="8429684" cy="5371654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C0000"/>
                </a:solidFill>
              </a:rPr>
              <a:t>Пулемёт Дегтярёва</a:t>
            </a:r>
            <a:endParaRPr lang="ru-RU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ИРИНА\Desktop\Физики - фронту\В.А.Дегтярёв и спаренный авиационный пулемёт ДА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928670"/>
            <a:ext cx="8268226" cy="5572164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C0000"/>
                </a:solidFill>
              </a:rPr>
              <a:t>Спаренный авиационный </a:t>
            </a:r>
            <a:br>
              <a:rPr lang="ru-RU" b="1" dirty="0" smtClean="0">
                <a:solidFill>
                  <a:srgbClr val="CC0000"/>
                </a:solidFill>
              </a:rPr>
            </a:br>
            <a:r>
              <a:rPr lang="ru-RU" b="1" dirty="0" smtClean="0">
                <a:solidFill>
                  <a:srgbClr val="CC0000"/>
                </a:solidFill>
              </a:rPr>
              <a:t>пулемёт ДА-2</a:t>
            </a:r>
            <a:endParaRPr lang="ru-RU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C0000"/>
                </a:solidFill>
              </a:rPr>
              <a:t>Противотанковое ружьё ПТР</a:t>
            </a:r>
            <a:endParaRPr lang="ru-RU" b="1" dirty="0">
              <a:solidFill>
                <a:srgbClr val="CC0000"/>
              </a:solidFill>
            </a:endParaRPr>
          </a:p>
        </p:txBody>
      </p:sp>
      <p:pic>
        <p:nvPicPr>
          <p:cNvPr id="4" name="Picture 4" descr="C:\Users\ИРИНА\Desktop\Физики - фронту\SOVPT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8501122" cy="4777020"/>
          </a:xfrm>
          <a:prstGeom prst="rect">
            <a:avLst/>
          </a:prstGeom>
          <a:noFill/>
        </p:spPr>
      </p:pic>
      <p:pic>
        <p:nvPicPr>
          <p:cNvPr id="3074" name="Picture 2" descr="C:\Users\ИРИНА\Desktop\Физики - фронту\rm_21_454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285860"/>
            <a:ext cx="3357586" cy="50872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4797436"/>
          </a:xfrm>
        </p:spPr>
        <p:txBody>
          <a:bodyPr/>
          <a:lstStyle/>
          <a:p>
            <a:r>
              <a:rPr lang="ru-RU" sz="7200" b="1" dirty="0" smtClean="0">
                <a:solidFill>
                  <a:srgbClr val="CC0000"/>
                </a:solidFill>
              </a:rPr>
              <a:t>Ледовая </a:t>
            </a:r>
            <a:br>
              <a:rPr lang="ru-RU" sz="7200" b="1" dirty="0" smtClean="0">
                <a:solidFill>
                  <a:srgbClr val="CC0000"/>
                </a:solidFill>
              </a:rPr>
            </a:br>
            <a:r>
              <a:rPr lang="ru-RU" sz="7200" b="1" dirty="0" smtClean="0">
                <a:solidFill>
                  <a:srgbClr val="CC0000"/>
                </a:solidFill>
              </a:rPr>
              <a:t>«дорога жизни»</a:t>
            </a:r>
            <a:endParaRPr lang="ru-RU" sz="7200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105_070116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32149"/>
            <a:ext cx="8358246" cy="626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LAD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5194" y="357166"/>
            <a:ext cx="801761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blokada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9" y="303588"/>
            <a:ext cx="8358244" cy="6268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img2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4643470" cy="3184954"/>
          </a:xfrm>
          <a:prstGeom prst="rect">
            <a:avLst/>
          </a:prstGeom>
          <a:noFill/>
        </p:spPr>
      </p:pic>
      <p:pic>
        <p:nvPicPr>
          <p:cNvPr id="1027" name="Picture 3" descr="C:\Users\ИРИНА\Desktop\reklamafoto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786058"/>
            <a:ext cx="5395911" cy="3664456"/>
          </a:xfrm>
          <a:prstGeom prst="rect">
            <a:avLst/>
          </a:prstGeom>
          <a:noFill/>
        </p:spPr>
      </p:pic>
      <p:pic>
        <p:nvPicPr>
          <p:cNvPr id="1028" name="Picture 4" descr="C:\Users\ИРИНА\Desktop\reklamafoto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357562"/>
            <a:ext cx="4457700" cy="3209925"/>
          </a:xfrm>
          <a:prstGeom prst="rect">
            <a:avLst/>
          </a:prstGeom>
          <a:noFill/>
        </p:spPr>
      </p:pic>
      <p:pic>
        <p:nvPicPr>
          <p:cNvPr id="1029" name="Picture 5" descr="C:\Users\ИРИНА\Desktop\A00006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357166"/>
            <a:ext cx="4857730" cy="3400411"/>
          </a:xfrm>
          <a:prstGeom prst="rect">
            <a:avLst/>
          </a:prstGeom>
          <a:noFill/>
        </p:spPr>
      </p:pic>
      <p:pic>
        <p:nvPicPr>
          <p:cNvPr id="1030" name="Picture 6" descr="C:\Users\ИРИНА\Desktop\f_1867440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12" y="642918"/>
            <a:ext cx="4167984" cy="5651504"/>
          </a:xfrm>
          <a:prstGeom prst="rect">
            <a:avLst/>
          </a:prstGeom>
          <a:noFill/>
        </p:spPr>
      </p:pic>
      <p:sp>
        <p:nvSpPr>
          <p:cNvPr id="9" name="Заголовок 9"/>
          <p:cNvSpPr txBox="1">
            <a:spLocks/>
          </p:cNvSpPr>
          <p:nvPr/>
        </p:nvSpPr>
        <p:spPr>
          <a:xfrm>
            <a:off x="785786" y="1000108"/>
            <a:ext cx="7772400" cy="218440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Всё для фронта, всё для ПОБЕДЫ!</a:t>
            </a:r>
            <a:r>
              <a:rPr kumimoji="0" lang="ru-RU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60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643050"/>
            <a:ext cx="8229600" cy="1143000"/>
          </a:xfrm>
        </p:spPr>
        <p:txBody>
          <a:bodyPr/>
          <a:lstStyle/>
          <a:p>
            <a:r>
              <a:rPr lang="ru-RU" sz="6600" b="1" dirty="0" smtClean="0">
                <a:solidFill>
                  <a:srgbClr val="CC0000"/>
                </a:solidFill>
              </a:rPr>
              <a:t>В лесах у партизан</a:t>
            </a:r>
            <a:endParaRPr lang="ru-RU" sz="6600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429124" cy="2266944"/>
          </a:xfrm>
        </p:spPr>
        <p:txBody>
          <a:bodyPr/>
          <a:lstStyle/>
          <a:p>
            <a:r>
              <a:rPr lang="ru-RU" sz="4000" b="1" dirty="0">
                <a:solidFill>
                  <a:srgbClr val="CC0000"/>
                </a:solidFill>
              </a:rPr>
              <a:t>Абрам </a:t>
            </a:r>
            <a:r>
              <a:rPr lang="ru-RU" sz="4000" b="1" dirty="0" smtClean="0">
                <a:solidFill>
                  <a:srgbClr val="CC0000"/>
                </a:solidFill>
              </a:rPr>
              <a:t/>
            </a:r>
            <a:br>
              <a:rPr lang="ru-RU" sz="4000" b="1" dirty="0" smtClean="0">
                <a:solidFill>
                  <a:srgbClr val="CC0000"/>
                </a:solidFill>
              </a:rPr>
            </a:br>
            <a:r>
              <a:rPr lang="ru-RU" sz="4000" b="1" dirty="0" smtClean="0">
                <a:solidFill>
                  <a:srgbClr val="CC0000"/>
                </a:solidFill>
              </a:rPr>
              <a:t>Федорович </a:t>
            </a:r>
            <a:br>
              <a:rPr lang="ru-RU" sz="4000" b="1" dirty="0" smtClean="0">
                <a:solidFill>
                  <a:srgbClr val="CC0000"/>
                </a:solidFill>
              </a:rPr>
            </a:br>
            <a:r>
              <a:rPr lang="ru-RU" sz="4000" b="1" dirty="0" smtClean="0">
                <a:solidFill>
                  <a:srgbClr val="CC0000"/>
                </a:solidFill>
              </a:rPr>
              <a:t>Иоффе</a:t>
            </a:r>
            <a:endParaRPr lang="ru-RU" sz="2400" b="1" dirty="0">
              <a:solidFill>
                <a:srgbClr val="CC0000"/>
              </a:solidFill>
            </a:endParaRPr>
          </a:p>
        </p:txBody>
      </p:sp>
      <p:pic>
        <p:nvPicPr>
          <p:cNvPr id="4098" name="Picture 2" descr="C:\Users\ИРИНА\Desktop\Физики - фронту\иофф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357165"/>
            <a:ext cx="4643450" cy="6199007"/>
          </a:xfrm>
          <a:prstGeom prst="rect">
            <a:avLst/>
          </a:prstGeom>
          <a:noFill/>
        </p:spPr>
      </p:pic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6643702" cy="5257800"/>
          </a:xfrm>
        </p:spPr>
        <p:txBody>
          <a:bodyPr/>
          <a:lstStyle/>
          <a:p>
            <a:pPr>
              <a:buFontTx/>
              <a:buNone/>
            </a:pPr>
            <a:r>
              <a:rPr lang="ru-RU" i="1" dirty="0">
                <a:solidFill>
                  <a:schemeClr val="accent2"/>
                </a:solidFill>
                <a:latin typeface="Bookman Old Style" pitchFamily="18" charset="0"/>
              </a:rPr>
              <a:t>      </a:t>
            </a:r>
          </a:p>
          <a:p>
            <a:pPr>
              <a:buFontTx/>
              <a:buNone/>
            </a:pPr>
            <a:r>
              <a:rPr lang="ru-RU" i="1" dirty="0" smtClean="0">
                <a:solidFill>
                  <a:schemeClr val="accent2"/>
                </a:solidFill>
                <a:latin typeface="Bookman Old Style" pitchFamily="18" charset="0"/>
              </a:rPr>
              <a:t>   </a:t>
            </a:r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  <a:t>Специально </a:t>
            </a:r>
            <a:r>
              <a:rPr lang="ru-RU" b="1" dirty="0">
                <a:solidFill>
                  <a:schemeClr val="bg1"/>
                </a:solidFill>
                <a:latin typeface="Bookman Old Style" pitchFamily="18" charset="0"/>
              </a:rPr>
              <a:t>для партизанских </a:t>
            </a:r>
          </a:p>
          <a:p>
            <a:pPr>
              <a:buFontTx/>
              <a:buNone/>
            </a:pPr>
            <a:r>
              <a:rPr lang="ru-RU" b="1" dirty="0">
                <a:solidFill>
                  <a:schemeClr val="bg1"/>
                </a:solidFill>
                <a:latin typeface="Bookman Old Style" pitchFamily="18" charset="0"/>
              </a:rPr>
              <a:t>   отрядов им был разработан </a:t>
            </a:r>
            <a:r>
              <a:rPr lang="ru-RU" b="1" dirty="0" err="1">
                <a:solidFill>
                  <a:schemeClr val="bg1"/>
                </a:solidFill>
                <a:latin typeface="Bookman Old Style" pitchFamily="18" charset="0"/>
              </a:rPr>
              <a:t>термоэлектрогенератор</a:t>
            </a:r>
            <a:r>
              <a:rPr lang="ru-RU" b="1" dirty="0">
                <a:solidFill>
                  <a:schemeClr val="bg1"/>
                </a:solidFill>
                <a:latin typeface="Bookman Old Style" pitchFamily="18" charset="0"/>
              </a:rPr>
              <a:t>, служивший источником питания для радиоприемников </a:t>
            </a:r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  <a:t>                     и </a:t>
            </a:r>
            <a:r>
              <a:rPr lang="ru-RU" b="1" dirty="0">
                <a:solidFill>
                  <a:schemeClr val="bg1"/>
                </a:solidFill>
                <a:latin typeface="Bookman Old Style" pitchFamily="18" charset="0"/>
              </a:rPr>
              <a:t>передатчиков.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CC0000"/>
                </a:solidFill>
                <a:latin typeface="Bookman Old Style" pitchFamily="18" charset="0"/>
              </a:rPr>
              <a:t>Т</a:t>
            </a:r>
            <a:r>
              <a:rPr lang="ru-RU" b="1" dirty="0" err="1" smtClean="0">
                <a:solidFill>
                  <a:srgbClr val="CC0000"/>
                </a:solidFill>
                <a:latin typeface="Bookman Old Style" pitchFamily="18" charset="0"/>
              </a:rPr>
              <a:t>ермоэлектрогенератор</a:t>
            </a:r>
            <a:endParaRPr lang="ru-RU" b="1" dirty="0">
              <a:solidFill>
                <a:srgbClr val="CC0000"/>
              </a:solidFill>
              <a:latin typeface="Bookman Old Style" pitchFamily="18" charset="0"/>
            </a:endParaRPr>
          </a:p>
        </p:txBody>
      </p:sp>
      <p:pic>
        <p:nvPicPr>
          <p:cNvPr id="23556" name="Picture 4" descr="vedro1-1"/>
          <p:cNvPicPr>
            <a:picLocks noChangeAspect="1" noChangeArrowheads="1"/>
          </p:cNvPicPr>
          <p:nvPr/>
        </p:nvPicPr>
        <p:blipFill>
          <a:blip r:embed="rId2"/>
          <a:srcRect t="8441"/>
          <a:stretch>
            <a:fillRect/>
          </a:stretch>
        </p:blipFill>
        <p:spPr bwMode="auto">
          <a:xfrm>
            <a:off x="5299576" y="1357297"/>
            <a:ext cx="3415828" cy="461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0" y="1285860"/>
            <a:ext cx="5786446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Bookman Old Style" pitchFamily="18" charset="0"/>
              </a:rPr>
              <a:t>    состоял </a:t>
            </a:r>
            <a:r>
              <a:rPr lang="ru-RU" sz="2400" b="1" dirty="0">
                <a:solidFill>
                  <a:schemeClr val="bg1"/>
                </a:solidFill>
                <a:latin typeface="Bookman Old Style" pitchFamily="18" charset="0"/>
              </a:rPr>
              <a:t>из нескольких термоэлементов, крепившихся к дну солдатского котелка. В котелок наливалась вода, и он ставился на костер. Вода определяла температуру одних спаев, а температуру других "задавало" пламя костра, нагревающее дно котелка. Перепада </a:t>
            </a:r>
            <a:r>
              <a:rPr lang="ru-RU" sz="2400" b="1" dirty="0" smtClean="0">
                <a:solidFill>
                  <a:schemeClr val="bg1"/>
                </a:solidFill>
                <a:latin typeface="Bookman Old Style" pitchFamily="18" charset="0"/>
              </a:rPr>
              <a:t>температур </a:t>
            </a:r>
            <a:r>
              <a:rPr lang="ru-RU" sz="2400" b="1" dirty="0">
                <a:solidFill>
                  <a:schemeClr val="bg1"/>
                </a:solidFill>
                <a:latin typeface="Bookman Old Style" pitchFamily="18" charset="0"/>
              </a:rPr>
              <a:t>в таком случае в 250-300 </a:t>
            </a:r>
            <a:r>
              <a:rPr lang="ru-RU" sz="2400" b="1" dirty="0" smtClean="0">
                <a:solidFill>
                  <a:schemeClr val="bg1"/>
                </a:solidFill>
                <a:latin typeface="Bookman Old Style" pitchFamily="18" charset="0"/>
              </a:rPr>
              <a:t>градусов </a:t>
            </a:r>
            <a:r>
              <a:rPr lang="ru-RU" sz="2400" b="1" dirty="0">
                <a:solidFill>
                  <a:schemeClr val="bg1"/>
                </a:solidFill>
                <a:latin typeface="Bookman Old Style" pitchFamily="18" charset="0"/>
              </a:rPr>
              <a:t>хватало для надежного </a:t>
            </a:r>
            <a:r>
              <a:rPr lang="ru-RU" sz="2400" b="1" dirty="0" smtClean="0">
                <a:solidFill>
                  <a:schemeClr val="bg1"/>
                </a:solidFill>
                <a:latin typeface="Bookman Old Style" pitchFamily="18" charset="0"/>
              </a:rPr>
              <a:t>обеспечения </a:t>
            </a:r>
            <a:r>
              <a:rPr lang="ru-RU" sz="2400" b="1" dirty="0">
                <a:solidFill>
                  <a:schemeClr val="bg1"/>
                </a:solidFill>
                <a:latin typeface="Bookman Old Style" pitchFamily="18" charset="0"/>
              </a:rPr>
              <a:t>питания переносной   </a:t>
            </a:r>
            <a:r>
              <a:rPr lang="ru-RU" sz="2400" b="1" dirty="0" smtClean="0">
                <a:solidFill>
                  <a:schemeClr val="bg1"/>
                </a:solidFill>
                <a:latin typeface="Bookman Old Style" pitchFamily="18" charset="0"/>
              </a:rPr>
              <a:t>радиоаппаратуры </a:t>
            </a:r>
            <a:r>
              <a:rPr lang="ru-RU" sz="2400" b="1" dirty="0">
                <a:solidFill>
                  <a:schemeClr val="bg1"/>
                </a:solidFill>
                <a:latin typeface="Bookman Old Style" pitchFamily="18" charset="0"/>
              </a:rPr>
              <a:t>партизан. </a:t>
            </a:r>
          </a:p>
          <a:p>
            <a:pPr>
              <a:lnSpc>
                <a:spcPct val="90000"/>
              </a:lnSpc>
            </a:pPr>
            <a:endParaRPr lang="ru-RU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64" y="357166"/>
            <a:ext cx="5867400" cy="1143000"/>
          </a:xfrm>
        </p:spPr>
        <p:txBody>
          <a:bodyPr/>
          <a:lstStyle/>
          <a:p>
            <a:pPr marL="762000" indent="-762000"/>
            <a:r>
              <a:rPr lang="ru-RU" sz="4000" b="1" dirty="0" smtClean="0">
                <a:solidFill>
                  <a:srgbClr val="CC0000"/>
                </a:solidFill>
              </a:rPr>
              <a:t>     Капица </a:t>
            </a:r>
            <a:br>
              <a:rPr lang="ru-RU" sz="4000" b="1" dirty="0" smtClean="0">
                <a:solidFill>
                  <a:srgbClr val="CC0000"/>
                </a:solidFill>
              </a:rPr>
            </a:br>
            <a:r>
              <a:rPr lang="ru-RU" sz="4000" b="1" dirty="0" smtClean="0">
                <a:solidFill>
                  <a:srgbClr val="CC0000"/>
                </a:solidFill>
              </a:rPr>
              <a:t>Петр </a:t>
            </a:r>
            <a:r>
              <a:rPr lang="ru-RU" sz="4000" b="1" dirty="0">
                <a:solidFill>
                  <a:srgbClr val="CC0000"/>
                </a:solidFill>
              </a:rPr>
              <a:t>Леонидович </a:t>
            </a:r>
          </a:p>
        </p:txBody>
      </p:sp>
      <p:pic>
        <p:nvPicPr>
          <p:cNvPr id="6146" name="Picture 2" descr="C:\Users\ИРИНА\Desktop\Физики - фронту\капиц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643050"/>
            <a:ext cx="4572000" cy="4462463"/>
          </a:xfrm>
          <a:prstGeom prst="rect">
            <a:avLst/>
          </a:prstGeom>
          <a:noFill/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714356"/>
            <a:ext cx="5000628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 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российский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0" dirty="0" smtClean="0">
                <a:solidFill>
                  <a:schemeClr val="bg1"/>
                </a:solidFill>
                <a:latin typeface="Bookman Old Style" pitchFamily="18" charset="0"/>
              </a:rPr>
              <a:t>  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физик, один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0" dirty="0" smtClean="0">
                <a:solidFill>
                  <a:schemeClr val="bg1"/>
                </a:solidFill>
                <a:latin typeface="Bookman Old Style" pitchFamily="18" charset="0"/>
              </a:rPr>
              <a:t>  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из основателей физики низких температур и физики сильных магнитных полей, академик АН СССР дважды Герой Социалистического Труда 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(1945, 1974)             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                              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642910" y="285728"/>
            <a:ext cx="311495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solidFill>
                  <a:srgbClr val="CC0000"/>
                </a:solidFill>
                <a:latin typeface="Bookman Old Style" pitchFamily="18" charset="0"/>
              </a:rPr>
              <a:t>Сергей </a:t>
            </a:r>
            <a:endParaRPr lang="ru-RU" sz="4000" b="1" dirty="0" smtClean="0">
              <a:solidFill>
                <a:srgbClr val="CC0000"/>
              </a:solidFill>
              <a:latin typeface="Bookman Old Style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CC0000"/>
                </a:solidFill>
                <a:latin typeface="Bookman Old Style" pitchFamily="18" charset="0"/>
              </a:rPr>
              <a:t>Иванович </a:t>
            </a:r>
            <a:endParaRPr lang="ru-RU" sz="4000" b="1" dirty="0">
              <a:solidFill>
                <a:srgbClr val="CC0000"/>
              </a:solidFill>
              <a:latin typeface="Bookman Old Style" pitchFamily="18" charset="0"/>
            </a:endParaRPr>
          </a:p>
          <a:p>
            <a:pPr algn="ctr"/>
            <a:r>
              <a:rPr lang="ru-RU" sz="4000" b="1" dirty="0">
                <a:solidFill>
                  <a:srgbClr val="CC0000"/>
                </a:solidFill>
                <a:latin typeface="Bookman Old Style" pitchFamily="18" charset="0"/>
              </a:rPr>
              <a:t>Вавилов</a:t>
            </a:r>
          </a:p>
          <a:p>
            <a:pPr algn="ctr"/>
            <a:endParaRPr lang="ru-RU" sz="4000" b="1" dirty="0">
              <a:solidFill>
                <a:schemeClr val="tx2"/>
              </a:solidFill>
              <a:latin typeface="Bookman Old Style" pitchFamily="18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0" y="2332037"/>
            <a:ext cx="4471990" cy="4525963"/>
          </a:xfrm>
        </p:spPr>
        <p:txBody>
          <a:bodyPr/>
          <a:lstStyle/>
          <a:p>
            <a:pPr>
              <a:buNone/>
            </a:pPr>
            <a:r>
              <a:rPr lang="ru-RU" sz="2800" i="1" dirty="0">
                <a:solidFill>
                  <a:schemeClr val="accent2"/>
                </a:solidFill>
                <a:latin typeface="Bookman Old Style" pitchFamily="18" charset="0"/>
              </a:rPr>
              <a:t> </a:t>
            </a:r>
            <a:r>
              <a:rPr lang="ru-RU" sz="2800" i="1" dirty="0" smtClean="0">
                <a:solidFill>
                  <a:schemeClr val="accent2"/>
                </a:solidFill>
                <a:latin typeface="Bookman Old Style" pitchFamily="18" charset="0"/>
              </a:rPr>
              <a:t>   </a:t>
            </a:r>
            <a:r>
              <a:rPr lang="ru-RU" sz="2800" b="1" dirty="0" smtClean="0">
                <a:solidFill>
                  <a:schemeClr val="bg1"/>
                </a:solidFill>
                <a:latin typeface="Bookman Old Style" pitchFamily="18" charset="0"/>
              </a:rPr>
              <a:t>советский </a:t>
            </a:r>
            <a:r>
              <a:rPr lang="ru-RU" sz="2800" b="1" dirty="0">
                <a:solidFill>
                  <a:schemeClr val="bg1"/>
                </a:solidFill>
                <a:latin typeface="Bookman Old Style" pitchFamily="18" charset="0"/>
              </a:rPr>
              <a:t>физик, академик, член-корреспондент Академии наук СССР, трижды лауреат Государственной премии, автор более 150 научно-популярных работ</a:t>
            </a:r>
          </a:p>
        </p:txBody>
      </p:sp>
      <p:pic>
        <p:nvPicPr>
          <p:cNvPr id="7170" name="Picture 2" descr="C:\Users\ИРИНА\Desktop\Физики - фронту\вавил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428603"/>
            <a:ext cx="4743462" cy="61679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7" descr="VAVIL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357166"/>
            <a:ext cx="8501123" cy="5916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14744" y="1142984"/>
            <a:ext cx="5429256" cy="5715016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800" b="1" dirty="0" smtClean="0">
                <a:solidFill>
                  <a:schemeClr val="accent2"/>
                </a:solidFill>
                <a:latin typeface="Bookman Old Style" pitchFamily="18" charset="0"/>
              </a:rPr>
              <a:t>     </a:t>
            </a:r>
            <a:r>
              <a:rPr lang="ru-RU" sz="2800" b="1" dirty="0" smtClean="0">
                <a:solidFill>
                  <a:schemeClr val="bg1"/>
                </a:solidFill>
                <a:latin typeface="Bookman Old Style" pitchFamily="18" charset="0"/>
              </a:rPr>
              <a:t>Мы не забудем всех </a:t>
            </a:r>
            <a:r>
              <a:rPr lang="ru-RU" sz="2800" b="1" dirty="0">
                <a:solidFill>
                  <a:schemeClr val="bg1"/>
                </a:solidFill>
                <a:latin typeface="Bookman Old Style" pitchFamily="18" charset="0"/>
              </a:rPr>
              <a:t>тех, кто с оружием в руках на полях сражений и в глубоком тылу отстоял свободу и независимость нашей Родины.  Мы не забудем всех тех, кто создавал вооружение, делал открытия, выполнял исследования – </a:t>
            </a:r>
            <a:r>
              <a:rPr lang="ru-RU" sz="2800" b="1" dirty="0" smtClean="0">
                <a:solidFill>
                  <a:schemeClr val="bg1"/>
                </a:solidFill>
                <a:latin typeface="Bookman Old Style" pitchFamily="18" charset="0"/>
              </a:rPr>
              <a:t>это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Bookman Old Style" pitchFamily="18" charset="0"/>
              </a:rPr>
              <a:t>         ученые-физики</a:t>
            </a:r>
            <a:r>
              <a:rPr lang="ru-RU" sz="2800" b="1" dirty="0">
                <a:solidFill>
                  <a:schemeClr val="bg1"/>
                </a:solidFill>
                <a:latin typeface="Bookman Old Style" pitchFamily="18" charset="0"/>
              </a:rPr>
              <a:t>, </a:t>
            </a:r>
            <a:endParaRPr lang="ru-RU" sz="2800" b="1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Bookman Old Style" pitchFamily="18" charset="0"/>
              </a:rPr>
              <a:t>         конструкторы,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Bookman Old Style" pitchFamily="18" charset="0"/>
              </a:rPr>
              <a:t>         исследователи</a:t>
            </a:r>
            <a:r>
              <a:rPr lang="ru-RU" sz="2800" b="1" dirty="0">
                <a:solidFill>
                  <a:schemeClr val="bg1"/>
                </a:solidFill>
                <a:latin typeface="Bookman Old Style" pitchFamily="18" charset="0"/>
              </a:rPr>
              <a:t>,   </a:t>
            </a:r>
            <a:endParaRPr lang="ru-RU" sz="2800" b="1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Bookman Old Style" pitchFamily="18" charset="0"/>
              </a:rPr>
              <a:t>         инженеры</a:t>
            </a:r>
            <a:r>
              <a:rPr lang="ru-RU" sz="2800" b="1" dirty="0">
                <a:solidFill>
                  <a:schemeClr val="bg1"/>
                </a:solidFill>
                <a:latin typeface="Bookman Old Style" pitchFamily="18" charset="0"/>
              </a:rPr>
              <a:t>, техники</a:t>
            </a:r>
          </a:p>
        </p:txBody>
      </p:sp>
      <p:pic>
        <p:nvPicPr>
          <p:cNvPr id="2050" name="Picture 2" descr="C:\ПОИСК\О - войне _  общее\20090624-bel.jpg"/>
          <p:cNvPicPr>
            <a:picLocks noChangeAspect="1" noChangeArrowheads="1"/>
          </p:cNvPicPr>
          <p:nvPr/>
        </p:nvPicPr>
        <p:blipFill>
          <a:blip r:embed="rId2" cstate="print"/>
          <a:srcRect b="5914"/>
          <a:stretch>
            <a:fillRect/>
          </a:stretch>
        </p:blipFill>
        <p:spPr bwMode="auto">
          <a:xfrm>
            <a:off x="285720" y="1214398"/>
            <a:ext cx="3740947" cy="5309693"/>
          </a:xfrm>
          <a:prstGeom prst="rect">
            <a:avLst/>
          </a:prstGeom>
          <a:noFill/>
        </p:spPr>
      </p:pic>
      <p:sp>
        <p:nvSpPr>
          <p:cNvPr id="7" name="Заголовок 9"/>
          <p:cNvSpPr txBox="1">
            <a:spLocks/>
          </p:cNvSpPr>
          <p:nvPr/>
        </p:nvSpPr>
        <p:spPr bwMode="auto">
          <a:xfrm>
            <a:off x="0" y="0"/>
            <a:ext cx="9144000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kern="0" dirty="0" smtClean="0">
                <a:solidFill>
                  <a:srgbClr val="CC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С днём ПОБЕДЫ!</a:t>
            </a:r>
            <a:r>
              <a:rPr kumimoji="0" lang="ru-RU" sz="6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6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6600" b="1" i="1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357158" y="285728"/>
            <a:ext cx="87868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ladimir Script" pitchFamily="66" charset="0"/>
                <a:ea typeface="+mn-ea"/>
                <a:cs typeface="+mn-cs"/>
              </a:rPr>
              <a:t>Академия наук получила от ЦК КПСС задание немедленно пересмотреть тематику научных и научно-технических работ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ladimir Script" pitchFamily="66" charset="0"/>
                <a:ea typeface="+mn-ea"/>
                <a:cs typeface="+mn-cs"/>
              </a:rPr>
              <a:t> ускорить исследования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ladimir Script" pitchFamily="66" charset="0"/>
                <a:ea typeface="+mn-ea"/>
                <a:cs typeface="+mn-cs"/>
              </a:rPr>
              <a:t>  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ladimir Script" pitchFamily="66" charset="0"/>
                <a:ea typeface="+mn-ea"/>
                <a:cs typeface="+mn-cs"/>
              </a:rPr>
              <a:t>Вся научная деятельность теперь была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ladimir Script" pitchFamily="66" charset="0"/>
                <a:ea typeface="+mn-ea"/>
                <a:cs typeface="+mn-cs"/>
              </a:rPr>
              <a:t>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ladimir Script" pitchFamily="66" charset="0"/>
                <a:ea typeface="+mn-ea"/>
                <a:cs typeface="+mn-cs"/>
              </a:rPr>
              <a:t>подчинена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трём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ladimir Script" pitchFamily="66" charset="0"/>
                <a:ea typeface="+mn-ea"/>
                <a:cs typeface="+mn-cs"/>
              </a:rPr>
              <a:t>целям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</a:t>
            </a:r>
          </a:p>
          <a:p>
            <a:pPr marL="796925" marR="0" lvl="0" indent="-698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ladimir Script" pitchFamily="66" charset="0"/>
                <a:ea typeface="+mn-ea"/>
                <a:cs typeface="+mn-cs"/>
              </a:rPr>
              <a:t> конструирование новых средств     обороны и наступления;</a:t>
            </a:r>
          </a:p>
          <a:p>
            <a:pPr marL="796925" marR="0" lvl="0" indent="-698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ru-RU" sz="3200" b="1" kern="0" dirty="0" smtClean="0">
                <a:solidFill>
                  <a:schemeClr val="bg1"/>
                </a:solidFill>
                <a:latin typeface="Vladimir Script" pitchFamily="66" charset="0"/>
              </a:rPr>
              <a:t>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ladimir Script" pitchFamily="66" charset="0"/>
                <a:ea typeface="+mn-ea"/>
                <a:cs typeface="+mn-cs"/>
              </a:rPr>
              <a:t>научная помощь промышленности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ladimir Script" pitchFamily="66" charset="0"/>
                <a:ea typeface="+mn-ea"/>
                <a:cs typeface="+mn-cs"/>
              </a:rPr>
              <a:t> производящей оружие и боеприпасы;</a:t>
            </a:r>
          </a:p>
          <a:p>
            <a:pPr marL="796925" marR="0" lvl="0" indent="-698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ladimir Script" pitchFamily="66" charset="0"/>
                <a:ea typeface="+mn-ea"/>
                <a:cs typeface="+mn-cs"/>
              </a:rPr>
              <a:t>изыскание новых сырьевых и энергетических ресурсов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ladimir Script" pitchFamily="66" charset="0"/>
                <a:ea typeface="+mn-ea"/>
                <a:cs typeface="+mn-cs"/>
              </a:rPr>
              <a:t> замена дефицитных материалов более простыми. 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К учёным всей страны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00042"/>
            <a:ext cx="9144000" cy="4373563"/>
          </a:xfrm>
        </p:spPr>
        <p:txBody>
          <a:bodyPr/>
          <a:lstStyle/>
          <a:p>
            <a:pPr>
              <a:buNone/>
            </a:pPr>
            <a:endParaRPr lang="ru-RU" i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   "В этот час решительного боя советские ученые идут со своим народом, отдавая все силы борьбе с фашистскими поджигателями войны - во имя защиты своей Родины и во имя защиты свободы мировой науки и спасения культуры, служащей всему человечеству".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                                                     А.Ф.Иоффе,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                                                     П.Л.Капица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                                                         и другие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    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endParaRPr lang="ru-RU" b="1" i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3116"/>
            <a:ext cx="8229600" cy="1143000"/>
          </a:xfrm>
        </p:spPr>
        <p:txBody>
          <a:bodyPr/>
          <a:lstStyle/>
          <a:p>
            <a:r>
              <a:rPr lang="ru-RU" sz="4800" b="1" dirty="0" smtClean="0">
                <a:solidFill>
                  <a:srgbClr val="CC0000"/>
                </a:solidFill>
              </a:rPr>
              <a:t>Учёные физики – </a:t>
            </a:r>
            <a:br>
              <a:rPr lang="ru-RU" sz="4800" b="1" dirty="0" smtClean="0">
                <a:solidFill>
                  <a:srgbClr val="CC0000"/>
                </a:solidFill>
              </a:rPr>
            </a:br>
            <a:r>
              <a:rPr lang="ru-RU" sz="4800" b="1" dirty="0" smtClean="0">
                <a:solidFill>
                  <a:srgbClr val="CC0000"/>
                </a:solidFill>
              </a:rPr>
              <a:t>военно-морскому флоту </a:t>
            </a:r>
            <a:endParaRPr lang="ru-RU" sz="4800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Физики - фронту\sou02.jpg"/>
          <p:cNvPicPr>
            <a:picLocks noChangeAspect="1" noChangeArrowheads="1"/>
          </p:cNvPicPr>
          <p:nvPr/>
        </p:nvPicPr>
        <p:blipFill>
          <a:blip r:embed="rId2"/>
          <a:srcRect l="7559" r="6047"/>
          <a:stretch>
            <a:fillRect/>
          </a:stretch>
        </p:blipFill>
        <p:spPr bwMode="auto">
          <a:xfrm>
            <a:off x="642910" y="357166"/>
            <a:ext cx="8215370" cy="5173072"/>
          </a:xfrm>
          <a:prstGeom prst="rect">
            <a:avLst/>
          </a:prstGeom>
          <a:noFill/>
        </p:spPr>
      </p:pic>
      <p:pic>
        <p:nvPicPr>
          <p:cNvPr id="1027" name="Picture 3" descr="C:\Users\ИРИНА\Desktop\Физики - фронту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929066"/>
            <a:ext cx="3714766" cy="260033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28604"/>
            <a:ext cx="5086424" cy="1143000"/>
          </a:xfrm>
        </p:spPr>
        <p:txBody>
          <a:bodyPr/>
          <a:lstStyle/>
          <a:p>
            <a:r>
              <a:rPr lang="ru-RU" sz="4000" b="1" dirty="0">
                <a:solidFill>
                  <a:srgbClr val="CC0000"/>
                </a:solidFill>
              </a:rPr>
              <a:t>Анатолий </a:t>
            </a:r>
            <a:r>
              <a:rPr lang="ru-RU" sz="4000" b="1" dirty="0" smtClean="0">
                <a:solidFill>
                  <a:srgbClr val="CC0000"/>
                </a:solidFill>
              </a:rPr>
              <a:t/>
            </a:r>
            <a:br>
              <a:rPr lang="ru-RU" sz="4000" b="1" dirty="0" smtClean="0">
                <a:solidFill>
                  <a:srgbClr val="CC0000"/>
                </a:solidFill>
              </a:rPr>
            </a:br>
            <a:r>
              <a:rPr lang="ru-RU" sz="4000" b="1" dirty="0" smtClean="0">
                <a:solidFill>
                  <a:srgbClr val="CC0000"/>
                </a:solidFill>
              </a:rPr>
              <a:t>Петрович </a:t>
            </a:r>
            <a:r>
              <a:rPr lang="ru-RU" sz="4000" b="1" dirty="0">
                <a:solidFill>
                  <a:srgbClr val="CC0000"/>
                </a:solidFill>
              </a:rPr>
              <a:t>Александров 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28596" y="5042118"/>
            <a:ext cx="842968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dirty="0" smtClean="0">
                <a:solidFill>
                  <a:schemeClr val="bg1"/>
                </a:solidFill>
                <a:latin typeface="Bookman Old Style" pitchFamily="18" charset="0"/>
              </a:rPr>
              <a:t>В </a:t>
            </a:r>
            <a:r>
              <a:rPr lang="ru-RU" sz="2800" b="1" dirty="0">
                <a:solidFill>
                  <a:schemeClr val="bg1"/>
                </a:solidFill>
                <a:latin typeface="Bookman Old Style" pitchFamily="18" charset="0"/>
              </a:rPr>
              <a:t>их состав входили офицеры, учёные ленинградского </a:t>
            </a:r>
            <a:r>
              <a:rPr lang="ru-RU" sz="2800" b="1" dirty="0" err="1">
                <a:solidFill>
                  <a:schemeClr val="bg1"/>
                </a:solidFill>
                <a:latin typeface="Bookman Old Style" pitchFamily="18" charset="0"/>
              </a:rPr>
              <a:t>Физтеха</a:t>
            </a:r>
            <a:r>
              <a:rPr lang="ru-RU" sz="2800" b="1" dirty="0">
                <a:solidFill>
                  <a:schemeClr val="bg1"/>
                </a:solidFill>
                <a:latin typeface="Bookman Old Style" pitchFamily="18" charset="0"/>
              </a:rPr>
              <a:t>, инженеры, монтажники. </a:t>
            </a:r>
            <a:r>
              <a:rPr lang="ru-RU" sz="28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latin typeface="Bookman Old Style" pitchFamily="18" charset="0"/>
              </a:rPr>
              <a:t>Научным руководителем работ был назначен А.П. Александров.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2000240"/>
            <a:ext cx="492919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 27 июня 1941 г. был издан приказ об организации бригад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 по срочной установке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размагничивающих устройств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на всех кораблях флота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. 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pic>
        <p:nvPicPr>
          <p:cNvPr id="1026" name="Picture 2" descr="C:\Users\ИРИНА\Desktop\Физики - фронту\Alexandrov.jpg"/>
          <p:cNvPicPr>
            <a:picLocks noChangeAspect="1" noChangeArrowheads="1"/>
          </p:cNvPicPr>
          <p:nvPr/>
        </p:nvPicPr>
        <p:blipFill>
          <a:blip r:embed="rId2"/>
          <a:srcRect b="3360"/>
          <a:stretch>
            <a:fillRect/>
          </a:stretch>
        </p:blipFill>
        <p:spPr bwMode="auto">
          <a:xfrm>
            <a:off x="5357818" y="357166"/>
            <a:ext cx="3238522" cy="469459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ИРИНА\Desktop\Физики - фронту\Участники работ по размагничиванию корабле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285728"/>
            <a:ext cx="8574609" cy="621510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5657671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Учёные-участники работ по размагничиванию кораблей.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 первом ряду – А.Р. </a:t>
            </a:r>
            <a:r>
              <a:rPr lang="ru-RU" b="1" dirty="0" err="1" smtClean="0">
                <a:solidFill>
                  <a:schemeClr val="bg1"/>
                </a:solidFill>
              </a:rPr>
              <a:t>Регель</a:t>
            </a:r>
            <a:r>
              <a:rPr lang="ru-RU" b="1" dirty="0" smtClean="0">
                <a:solidFill>
                  <a:schemeClr val="bg1"/>
                </a:solidFill>
              </a:rPr>
              <a:t>, Ю.С. </a:t>
            </a:r>
            <a:r>
              <a:rPr lang="ru-RU" b="1" dirty="0" err="1" smtClean="0">
                <a:solidFill>
                  <a:schemeClr val="bg1"/>
                </a:solidFill>
              </a:rPr>
              <a:t>Лазуркин</a:t>
            </a:r>
            <a:r>
              <a:rPr lang="ru-RU" b="1" dirty="0" smtClean="0">
                <a:solidFill>
                  <a:schemeClr val="bg1"/>
                </a:solidFill>
              </a:rPr>
              <a:t>, В.Д. Панченко,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во втором ряду – П.Г. Степанов, Д.М. </a:t>
            </a:r>
            <a:r>
              <a:rPr lang="ru-RU" b="1" dirty="0" err="1" smtClean="0">
                <a:solidFill>
                  <a:schemeClr val="bg1"/>
                </a:solidFill>
              </a:rPr>
              <a:t>Гительмахер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 третьем – И.В. Курчатов. 1941 г. 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клад отечественной физики в Победу">
  <a:themeElements>
    <a:clrScheme name="Вклад отечественных физиков в Победу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Вклад отечественных физиков в Победу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клад отечественных физиков в Победу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клад отечественных физиков в Победу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клад отечественных физиков в Победу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клад отечественных физиков в Победу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клад отечественных физиков в Победу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клад отечественных физиков в Победу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клад отечественных физиков в Победу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клад отечественных физиков в Победу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клад отечественных физиков в Победу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клад отечественных физиков в Победу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клад отечественных физиков в Победу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клад отечественных физиков в Победу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Вклад отечественной физики в Победу</Template>
  <TotalTime>786</TotalTime>
  <Words>711</Words>
  <Application>Microsoft PowerPoint</Application>
  <PresentationFormat>Экран (4:3)</PresentationFormat>
  <Paragraphs>93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Вклад отечественной физики в Победу</vt:lpstr>
      <vt:lpstr>Учёные-физики  фронту </vt:lpstr>
      <vt:lpstr>Слайд 2</vt:lpstr>
      <vt:lpstr>Слайд 3</vt:lpstr>
      <vt:lpstr>Слайд 4</vt:lpstr>
      <vt:lpstr>К учёным всей страны</vt:lpstr>
      <vt:lpstr>Учёные физики –  военно-морскому флоту </vt:lpstr>
      <vt:lpstr>Слайд 7</vt:lpstr>
      <vt:lpstr>Анатолий  Петрович Александров </vt:lpstr>
      <vt:lpstr>Слайд 9</vt:lpstr>
      <vt:lpstr>Курчатов  Игорь  Васильевич </vt:lpstr>
      <vt:lpstr>Слайд 11</vt:lpstr>
      <vt:lpstr>Безобмоточный  метод размагничивания кораблей</vt:lpstr>
      <vt:lpstr>В небе фронтовом</vt:lpstr>
      <vt:lpstr>Семён  Алексеевич  Лавочкин   </vt:lpstr>
      <vt:lpstr>ЛА-5</vt:lpstr>
      <vt:lpstr>Мстислав  Всеволодович  Келдыш</vt:lpstr>
      <vt:lpstr>РУС-2</vt:lpstr>
      <vt:lpstr>Броня крепка  и танки наши быстры</vt:lpstr>
      <vt:lpstr>Т-34</vt:lpstr>
      <vt:lpstr>Кошкин Михаил  Ильич  конструктор советских танков А-20, А-32, Т-34</vt:lpstr>
      <vt:lpstr>Новое оружие</vt:lpstr>
      <vt:lpstr>   «КАТЮША» БМ-13</vt:lpstr>
      <vt:lpstr>Слайд 23</vt:lpstr>
      <vt:lpstr>Дегтярёв Василий Алексеевич доктор технических наук, Герой Социалистического Труда,  лауреат четырех Государственных премий СССР, награжден тремя орденами Ленина, орденами Суворова I и II степени, Трудового  Красного Знамени,  Красной Звезды. </vt:lpstr>
      <vt:lpstr>Пулемёт Дегтярёва</vt:lpstr>
      <vt:lpstr>Спаренный авиационный  пулемёт ДА-2</vt:lpstr>
      <vt:lpstr>Противотанковое ружьё ПТР</vt:lpstr>
      <vt:lpstr>Ледовая  «дорога жизни»</vt:lpstr>
      <vt:lpstr>Слайд 29</vt:lpstr>
      <vt:lpstr>В лесах у партизан</vt:lpstr>
      <vt:lpstr>Абрам  Федорович  Иоффе</vt:lpstr>
      <vt:lpstr>Термоэлектрогенератор</vt:lpstr>
      <vt:lpstr>     Капица  Петр Леонидович </vt:lpstr>
      <vt:lpstr>Слайд 34</vt:lpstr>
      <vt:lpstr>Слайд 35</vt:lpstr>
      <vt:lpstr>Слайд 36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Учёные физики - фронту</dc:title>
  <dc:subject>Вклад советских учёных-физиков в победу</dc:subject>
  <dc:creator>Сарахман Ирина Дмитриевна</dc:creator>
  <cp:lastModifiedBy>ИРИНА</cp:lastModifiedBy>
  <cp:revision>94</cp:revision>
  <cp:lastPrinted>1601-01-01T00:00:00Z</cp:lastPrinted>
  <dcterms:created xsi:type="dcterms:W3CDTF">2011-11-11T17:04:31Z</dcterms:created>
  <dcterms:modified xsi:type="dcterms:W3CDTF">2011-11-19T15:35:06Z</dcterms:modified>
  <cp:category>устный журнал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